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14" r:id="rId3"/>
    <p:sldId id="319" r:id="rId4"/>
    <p:sldId id="257" r:id="rId5"/>
    <p:sldId id="288" r:id="rId6"/>
    <p:sldId id="327" r:id="rId7"/>
    <p:sldId id="315" r:id="rId8"/>
    <p:sldId id="323" r:id="rId9"/>
    <p:sldId id="316" r:id="rId10"/>
    <p:sldId id="322" r:id="rId11"/>
    <p:sldId id="330" r:id="rId12"/>
    <p:sldId id="331" r:id="rId13"/>
    <p:sldId id="324" r:id="rId14"/>
    <p:sldId id="329" r:id="rId15"/>
    <p:sldId id="33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0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1" y="3501008"/>
            <a:ext cx="7293041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Проблемы проектирования содержания ОПОП из списка ТОП-50 и актуализированных ФГОС СПО.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Осокина И.Н. – заместитель директора по УР ГПОУ ЯО Рыбинского полиграфического колледжа, заслуженный учитель РФ</a:t>
            </a: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" t="11305" r="59250" b="80397"/>
          <a:stretch/>
        </p:blipFill>
        <p:spPr bwMode="auto">
          <a:xfrm>
            <a:off x="2699792" y="1052736"/>
            <a:ext cx="5492841" cy="8956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Пересмотр программы ГИА: </a:t>
            </a:r>
          </a:p>
          <a:p>
            <a:pPr marL="0" indent="0" algn="ctr">
              <a:buNone/>
            </a:pPr>
            <a:r>
              <a:rPr lang="ru-RU" sz="3600" dirty="0" err="1" smtClean="0"/>
              <a:t>Демоэкзамен</a:t>
            </a:r>
            <a:r>
              <a:rPr lang="ru-RU" sz="3600" dirty="0" smtClean="0"/>
              <a:t> 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и (или)</a:t>
            </a:r>
          </a:p>
          <a:p>
            <a:pPr marL="0" indent="0" algn="ctr">
              <a:buNone/>
            </a:pPr>
            <a:r>
              <a:rPr lang="ru-RU" sz="3600" dirty="0" smtClean="0"/>
              <a:t> защита выпускной квалификационной работы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19510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Демонстрационный экзамен как форма ГИА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</a:rPr>
              <a:t>54.01.20 Графический дизайнер – «Графический дизайн»</a:t>
            </a:r>
            <a:endParaRPr lang="ru-RU" sz="2400" dirty="0">
              <a:latin typeface="Times New Roman"/>
              <a:ea typeface="Times New Roman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</a:rPr>
              <a:t>09.02.07 Информационные системы и программирование – «Программные решения для бизнеса»</a:t>
            </a:r>
            <a:endParaRPr lang="ru-RU" sz="2400" dirty="0">
              <a:latin typeface="Times New Roman"/>
              <a:ea typeface="Times New Roman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</a:rPr>
              <a:t>09.02.06 Сетевое и системное администрирование – «Сетевое и системное администрирование»</a:t>
            </a:r>
            <a:endParaRPr lang="ru-RU" sz="2400" dirty="0">
              <a:latin typeface="Times New Roman"/>
              <a:ea typeface="Times New Roman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</a:rPr>
              <a:t>15.02.12 Монтаж, техническая эксплуатация и ремонт промышленного оборудования – Презентационная компетенция «Промышленная механика и монтаж»</a:t>
            </a:r>
            <a:endParaRPr lang="ru-RU" sz="2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48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900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sz="2900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sz="2900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  <a:t>Материально-техническое обеспечение реализации ОПОП </a:t>
            </a:r>
          </a:p>
          <a:p>
            <a:pPr marL="0" lvl="0" indent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  <a:t>по ТОП - 50 и проведение демонстрационного экзамена требует дополнительных  финансовых вложений.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835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sz="2900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sz="2900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3600" dirty="0" smtClean="0"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ea typeface="Calibri"/>
                <a:cs typeface="Times New Roman"/>
              </a:rPr>
              <a:t>Отсутствие конкретной определенности по самостоятельной работе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2374903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900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sz="2900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sz="2900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727CA3"/>
              </a:buClr>
              <a:buNone/>
            </a:pPr>
            <a:endParaRPr lang="en-US" sz="36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727CA3"/>
              </a:buClr>
              <a:buNone/>
            </a:pPr>
            <a:r>
              <a:rPr lang="ru-RU" sz="3600" dirty="0" smtClean="0">
                <a:solidFill>
                  <a:prstClr val="black"/>
                </a:solidFill>
                <a:ea typeface="Calibri"/>
                <a:cs typeface="Times New Roman"/>
              </a:rPr>
              <a:t>Формирование </a:t>
            </a:r>
            <a: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  <a:t>новых УМК </a:t>
            </a:r>
          </a:p>
          <a:p>
            <a:pPr marL="0" lvl="0" indent="0" algn="ctr">
              <a:buClr>
                <a:srgbClr val="727CA3"/>
              </a:buClr>
              <a:buNone/>
            </a:pPr>
            <a:r>
              <a:rPr lang="ru-RU" sz="3600" dirty="0">
                <a:solidFill>
                  <a:prstClr val="black"/>
                </a:solidFill>
              </a:rPr>
              <a:t>по ТОП-50 и актуализированным ФГОС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359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-1107504"/>
            <a:ext cx="8229600" cy="9906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endParaRPr lang="ru-RU" sz="4800" dirty="0"/>
          </a:p>
          <a:p>
            <a:pPr marL="0" indent="0" algn="ctr">
              <a:buNone/>
            </a:pPr>
            <a:r>
              <a:rPr lang="ru-RU" sz="4800" dirty="0" smtClean="0"/>
              <a:t>Спасибо за внимание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66837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ТОП-50 и актуализированный ФГОС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09.02.07 Информационные системы и программирование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09.02.06 Сетевое и системное администрирование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29.02.09 Печатное дело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15.02.12 Монтаж, техническая эксплуатация и ремонт промышленного оборудования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54.01.20 Графический </a:t>
            </a:r>
            <a:r>
              <a:rPr lang="ru-RU" sz="3200" dirty="0" smtClean="0">
                <a:latin typeface="Times New Roman"/>
                <a:ea typeface="Times New Roman"/>
              </a:rPr>
              <a:t>дизайнер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38.02.01 Экономика и бухгалтерский учет</a:t>
            </a:r>
            <a:endParaRPr lang="ru-RU" sz="20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872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600" kern="0" dirty="0">
                <a:solidFill>
                  <a:schemeClr val="accent2">
                    <a:lumMod val="75000"/>
                  </a:schemeClr>
                </a:solidFill>
                <a:latin typeface="Tahoma"/>
              </a:rPr>
              <a:t>Методическая тема </a:t>
            </a:r>
            <a:r>
              <a:rPr lang="ru-RU" altLang="ru-RU" sz="3600" kern="0" dirty="0" smtClean="0">
                <a:solidFill>
                  <a:schemeClr val="accent2">
                    <a:lumMod val="75000"/>
                  </a:schemeClr>
                </a:solidFill>
                <a:latin typeface="Tahoma"/>
              </a:rPr>
              <a:t/>
            </a:r>
            <a:br>
              <a:rPr lang="ru-RU" altLang="ru-RU" sz="3600" kern="0" dirty="0" smtClean="0">
                <a:solidFill>
                  <a:schemeClr val="accent2">
                    <a:lumMod val="75000"/>
                  </a:schemeClr>
                </a:solidFill>
                <a:latin typeface="Tahoma"/>
              </a:rPr>
            </a:br>
            <a:r>
              <a:rPr lang="ru-RU" altLang="ru-RU" sz="3600" kern="0" dirty="0" smtClean="0">
                <a:solidFill>
                  <a:schemeClr val="accent2">
                    <a:lumMod val="75000"/>
                  </a:schemeClr>
                </a:solidFill>
                <a:latin typeface="Tahoma"/>
              </a:rPr>
              <a:t>на </a:t>
            </a:r>
            <a:r>
              <a:rPr lang="ru-RU" altLang="ru-RU" sz="3600" kern="0" dirty="0">
                <a:solidFill>
                  <a:schemeClr val="accent2">
                    <a:lumMod val="75000"/>
                  </a:schemeClr>
                </a:solidFill>
                <a:latin typeface="Tahoma"/>
              </a:rPr>
              <a:t>2018-19 учебный год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3577952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endParaRPr lang="ru-RU" altLang="ru-RU" sz="3200" kern="0" dirty="0" smtClean="0">
              <a:solidFill>
                <a:srgbClr val="000000"/>
              </a:solidFill>
              <a:latin typeface="Tahoma"/>
            </a:endParaRPr>
          </a:p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200" kern="0" dirty="0" smtClean="0">
                <a:solidFill>
                  <a:srgbClr val="000000"/>
                </a:solidFill>
                <a:latin typeface="Tahoma"/>
              </a:rPr>
              <a:t>Обновление </a:t>
            </a:r>
            <a:r>
              <a:rPr lang="ru-RU" altLang="ru-RU" sz="3200" kern="0" dirty="0">
                <a:solidFill>
                  <a:srgbClr val="000000"/>
                </a:solidFill>
                <a:latin typeface="Tahoma"/>
              </a:rPr>
              <a:t>содержания образования в связи с внедрением ФГОС по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200" kern="0" dirty="0">
                <a:solidFill>
                  <a:srgbClr val="000000"/>
                </a:solidFill>
                <a:latin typeface="Tahoma"/>
              </a:rPr>
              <a:t>   ТОП- 50, </a:t>
            </a:r>
            <a:r>
              <a:rPr lang="ru-RU" altLang="ru-RU" sz="3200" kern="0" dirty="0">
                <a:solidFill>
                  <a:srgbClr val="FF0000"/>
                </a:solidFill>
                <a:latin typeface="Tahoma"/>
              </a:rPr>
              <a:t>актуализированных ФГОС, </a:t>
            </a:r>
            <a:r>
              <a:rPr lang="ru-RU" altLang="ru-RU" sz="3200" kern="0" dirty="0">
                <a:solidFill>
                  <a:srgbClr val="000000"/>
                </a:solidFill>
                <a:latin typeface="Tahoma"/>
              </a:rPr>
              <a:t>профессиональных стандартов и требований </a:t>
            </a:r>
            <a:r>
              <a:rPr lang="en-US" altLang="ru-RU" sz="3200" kern="0" dirty="0" smtClean="0">
                <a:solidFill>
                  <a:srgbClr val="000000"/>
                </a:solidFill>
                <a:latin typeface="Tahoma"/>
              </a:rPr>
              <a:t>WS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0906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cs typeface="Arial" panose="020B0604020202020204" pitchFamily="34" charset="0"/>
              </a:rPr>
              <a:t>Содержание ОПОП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0000"/>
                </a:solidFill>
              </a:rPr>
              <a:t>Рабочий учебный план</a:t>
            </a:r>
          </a:p>
          <a:p>
            <a:r>
              <a:rPr lang="ru-RU" sz="3200" dirty="0" smtClean="0">
                <a:solidFill>
                  <a:srgbClr val="000000"/>
                </a:solidFill>
              </a:rPr>
              <a:t>Рабочие программы учебных дисциплин и профессиональных модулей</a:t>
            </a:r>
          </a:p>
          <a:p>
            <a:r>
              <a:rPr lang="ru-RU" sz="3200" dirty="0" err="1" smtClean="0">
                <a:solidFill>
                  <a:srgbClr val="000000"/>
                </a:solidFill>
              </a:rPr>
              <a:t>КОЗы</a:t>
            </a:r>
            <a:r>
              <a:rPr lang="ru-RU" sz="3200" dirty="0" smtClean="0">
                <a:solidFill>
                  <a:srgbClr val="000000"/>
                </a:solidFill>
              </a:rPr>
              <a:t> для экзаменов</a:t>
            </a:r>
          </a:p>
          <a:p>
            <a:r>
              <a:rPr lang="ru-RU" sz="3200" dirty="0" err="1" smtClean="0">
                <a:solidFill>
                  <a:srgbClr val="000000"/>
                </a:solidFill>
              </a:rPr>
              <a:t>КОСы</a:t>
            </a:r>
            <a:r>
              <a:rPr lang="ru-RU" sz="3200" dirty="0" smtClean="0">
                <a:solidFill>
                  <a:srgbClr val="000000"/>
                </a:solidFill>
              </a:rPr>
              <a:t> для квалификационных экзаменов</a:t>
            </a:r>
            <a:endParaRPr lang="ru-RU" sz="3200" dirty="0" smtClean="0"/>
          </a:p>
          <a:p>
            <a:r>
              <a:rPr lang="ru-RU" sz="3200" dirty="0" smtClean="0"/>
              <a:t>Программа преддипломной практики</a:t>
            </a:r>
          </a:p>
          <a:p>
            <a:r>
              <a:rPr lang="ru-RU" sz="3200" dirty="0" smtClean="0"/>
              <a:t>Программа ГИА</a:t>
            </a:r>
          </a:p>
          <a:p>
            <a:r>
              <a:rPr lang="ru-RU" sz="3200" dirty="0" smtClean="0"/>
              <a:t>Методические указания по выполнению самостоятельной работы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Проблемы проектирования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содержания ОПОП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340768"/>
            <a:ext cx="8136904" cy="48965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Психологическая</a:t>
            </a:r>
          </a:p>
          <a:p>
            <a:pPr marL="0" indent="0" algn="ctr">
              <a:buNone/>
            </a:pPr>
            <a:r>
              <a:rPr lang="ru-RU" sz="3200" dirty="0" smtClean="0"/>
              <a:t>Дезориентация: </a:t>
            </a:r>
          </a:p>
          <a:p>
            <a:pPr marL="0" indent="0" algn="ctr">
              <a:buNone/>
            </a:pPr>
            <a:r>
              <a:rPr lang="ru-RU" sz="3200" dirty="0" smtClean="0"/>
              <a:t>одновременная работа по ФГОС </a:t>
            </a:r>
          </a:p>
          <a:p>
            <a:pPr marL="0" indent="0" algn="ctr">
              <a:buNone/>
            </a:pPr>
            <a:r>
              <a:rPr lang="ru-RU" sz="3200" dirty="0" smtClean="0"/>
              <a:t>с разными требованиями и условиями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8076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 algn="ctr">
              <a:buClr>
                <a:srgbClr val="727CA3"/>
              </a:buClr>
              <a:buNone/>
            </a:pPr>
            <a:endParaRPr lang="ru-RU" sz="3200" dirty="0" smtClean="0"/>
          </a:p>
          <a:p>
            <a:pPr marL="0" lvl="0" indent="0" algn="ctr">
              <a:buClr>
                <a:srgbClr val="727CA3"/>
              </a:buClr>
              <a:buNone/>
            </a:pPr>
            <a:endParaRPr lang="ru-RU" sz="3200" dirty="0"/>
          </a:p>
          <a:p>
            <a:pPr marL="0" lvl="0" indent="0" algn="ctr">
              <a:buClr>
                <a:srgbClr val="727CA3"/>
              </a:buClr>
              <a:buNone/>
            </a:pPr>
            <a:r>
              <a:rPr lang="ru-RU" sz="3200" dirty="0" smtClean="0"/>
              <a:t>Не принята и не прошла утверждение в Минюсте </a:t>
            </a:r>
            <a:r>
              <a:rPr lang="ru-RU" sz="3200" dirty="0">
                <a:solidFill>
                  <a:prstClr val="black"/>
                </a:solidFill>
              </a:rPr>
              <a:t>ПООП </a:t>
            </a:r>
            <a:r>
              <a:rPr lang="ru-RU" sz="3200" dirty="0" smtClean="0"/>
              <a:t>для специальности </a:t>
            </a:r>
          </a:p>
          <a:p>
            <a:pPr marL="0" lvl="0" indent="0" algn="ctr">
              <a:buClr>
                <a:srgbClr val="727CA3"/>
              </a:buClr>
              <a:buNone/>
            </a:pPr>
            <a:r>
              <a:rPr lang="ru-RU" sz="3200" dirty="0" smtClean="0">
                <a:latin typeface="Times New Roman"/>
                <a:ea typeface="Times New Roman"/>
              </a:rPr>
              <a:t>38.02.01 </a:t>
            </a:r>
            <a:r>
              <a:rPr lang="ru-RU" sz="3200" dirty="0">
                <a:latin typeface="Times New Roman"/>
                <a:ea typeface="Times New Roman"/>
              </a:rPr>
              <a:t>Экономика и бухгалтерский учет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3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291" y="1219200"/>
            <a:ext cx="3791417" cy="493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149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endParaRPr lang="ru-RU" sz="3200" dirty="0" smtClean="0"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sz="3200" dirty="0" smtClean="0">
                <a:ea typeface="Calibri"/>
                <a:cs typeface="Times New Roman"/>
              </a:rPr>
              <a:t>Содержание </a:t>
            </a:r>
            <a:r>
              <a:rPr lang="ru-RU" sz="3200" dirty="0">
                <a:ea typeface="Calibri"/>
                <a:cs typeface="Times New Roman"/>
              </a:rPr>
              <a:t>учебного материала в примерных учебных программах части дисциплин и МДК дублируется, часто нарушается преемственность </a:t>
            </a:r>
            <a:r>
              <a:rPr lang="ru-RU" sz="3200" dirty="0" smtClean="0">
                <a:ea typeface="Calibri"/>
                <a:cs typeface="Times New Roman"/>
              </a:rPr>
              <a:t>в изучении учебного </a:t>
            </a:r>
            <a:r>
              <a:rPr lang="ru-RU" sz="3200" dirty="0">
                <a:ea typeface="Calibri"/>
                <a:cs typeface="Times New Roman"/>
              </a:rPr>
              <a:t>материала.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297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Проблемы проектирования </a:t>
            </a:r>
            <a:br>
              <a:rPr lang="ru-RU" dirty="0">
                <a:solidFill>
                  <a:srgbClr val="9FB8CD">
                    <a:lumMod val="75000"/>
                  </a:srgbClr>
                </a:solidFill>
              </a:rPr>
            </a:br>
            <a:r>
              <a:rPr lang="ru-RU" dirty="0">
                <a:solidFill>
                  <a:srgbClr val="9FB8CD">
                    <a:lumMod val="75000"/>
                  </a:srgbClr>
                </a:solidFill>
              </a:rPr>
              <a:t>содержания ОПОП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 algn="ctr">
              <a:buNone/>
            </a:pPr>
            <a:r>
              <a:rPr lang="ru-RU" sz="3600" dirty="0" smtClean="0"/>
              <a:t>Перегрузка учебным материалом </a:t>
            </a:r>
          </a:p>
          <a:p>
            <a:pPr marL="0" indent="0" algn="ctr">
              <a:buNone/>
            </a:pPr>
            <a:r>
              <a:rPr lang="ru-RU" sz="3600" dirty="0" smtClean="0"/>
              <a:t>ряда дисциплин и МДК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650388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1788</TotalTime>
  <Words>287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Начальная</vt:lpstr>
      <vt:lpstr>Проблемы проектирования содержания ОПОП из списка ТОП-50 и актуализированных ФГОС СПО. </vt:lpstr>
      <vt:lpstr>ТОП-50 и актуализированный ФГОС</vt:lpstr>
      <vt:lpstr>Методическая тема  на 2018-19 учебный год</vt:lpstr>
      <vt:lpstr>Содержание ОПОП</vt:lpstr>
      <vt:lpstr>Проблемы проектирования  содержания ОПОП</vt:lpstr>
      <vt:lpstr>Проблемы проектирования  содержания ОПОП</vt:lpstr>
      <vt:lpstr>Проблемы проектирования  содержания ОПОП</vt:lpstr>
      <vt:lpstr>Проблемы проектирования  содержания ОПОП</vt:lpstr>
      <vt:lpstr>Проблемы проектирования  содержания ОПОП</vt:lpstr>
      <vt:lpstr>Проблемы проектирования  содержания ОПОП</vt:lpstr>
      <vt:lpstr>Демонстрационный экзамен как форма ГИА</vt:lpstr>
      <vt:lpstr>Проблемы проектирования  содержания ОПОП</vt:lpstr>
      <vt:lpstr>Проблемы проектирования  содержания ОПОП</vt:lpstr>
      <vt:lpstr>Проблемы проектирования  содержания ОПОП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Демонстрационный экзамен</dc:title>
  <dc:creator>DNS</dc:creator>
  <cp:lastModifiedBy>Осокина Ирина Николаевна</cp:lastModifiedBy>
  <cp:revision>103</cp:revision>
  <dcterms:created xsi:type="dcterms:W3CDTF">2018-02-25T10:59:30Z</dcterms:created>
  <dcterms:modified xsi:type="dcterms:W3CDTF">2018-10-09T10:20:47Z</dcterms:modified>
</cp:coreProperties>
</file>